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93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BEA65CF-9FA6-401C-AA40-040125F07FA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360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D47A262-85BE-4DBC-A477-E2CB2E256A7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639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 </a:t>
            </a:r>
            <a:r>
              <a:rPr lang="en-US" altLang="en-US" dirty="0"/>
              <a:t>State lost court case (Hawe vs. the Director) regarding income worksheet.  Now can</a:t>
            </a:r>
            <a:r>
              <a:rPr lang="en-US" altLang="en-US" baseline="0" dirty="0"/>
              <a:t> exclude</a:t>
            </a:r>
            <a:r>
              <a:rPr lang="en-US" altLang="en-US" dirty="0"/>
              <a:t> taxpayer contributions from pension income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Not updated each year until PTR document are available online – late Jan / early Feb: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PTR Income Worksheet Sources document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NJ</a:t>
            </a:r>
            <a:r>
              <a:rPr lang="en-US" baseline="0" dirty="0"/>
              <a:t> PTR Income Categories Tool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06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6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29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90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29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73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41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In place of Forms PTR-1A/PTR-2A, applicants may prove that property taxes were due and paid by providing: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Property tax bills for the appropriate years      AND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Copies of cancelled checks or receipts for appropriate years  OR  copies of appropriate Form 1098s received from mortgage company</a:t>
            </a:r>
            <a:r>
              <a:rPr lang="en-US" baseline="0" dirty="0"/>
              <a:t> showing amount of property taxes paid out of your escrow account</a:t>
            </a:r>
          </a:p>
          <a:p>
            <a:pPr marL="274320" lvl="1">
              <a:buFont typeface="Arial" pitchFamily="34" charset="0"/>
              <a:buChar char="•"/>
              <a:defRPr/>
            </a:pPr>
            <a:endParaRPr lang="en-US" baseline="0" dirty="0"/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baseline="0" dirty="0"/>
              <a:t> Residents of co-ops and continuing care retirement facilities must obtain a statement from their management showing their share of property taxes paid for the unit they occupy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13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3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14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55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6091A-60C8-4C78-B3B8-E0AD6E10E1D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5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 In some specific towns, tax office wants most of</a:t>
            </a:r>
            <a:r>
              <a:rPr lang="en-US" altLang="en-US" baseline="0" dirty="0"/>
              <a:t> </a:t>
            </a:r>
            <a:r>
              <a:rPr lang="en-US" altLang="en-US" dirty="0"/>
              <a:t>application completed before taxpayer comes in to get property taxes certified.  Consult with your</a:t>
            </a:r>
            <a:r>
              <a:rPr lang="en-US" altLang="en-US" baseline="0" dirty="0"/>
              <a:t> Site Coordinator to see if this applies to your area</a:t>
            </a: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4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You</a:t>
            </a:r>
            <a:r>
              <a:rPr lang="en-US" altLang="en-US" baseline="0" dirty="0"/>
              <a:t> can obtain municipality code from chart in PTR application booklet or from look-up tool on TaxPre4Free.org Preparer page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3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 typeface="Arial" pitchFamily="34" charset="0"/>
              <a:buChar char="•"/>
            </a:pPr>
            <a:r>
              <a:rPr lang="en-US" altLang="en-US" dirty="0"/>
              <a:t>Applicants</a:t>
            </a:r>
            <a:r>
              <a:rPr lang="en-US" altLang="en-US" baseline="0" dirty="0"/>
              <a:t> should not send in originals of these documents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11/14/2017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4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95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410" indent="-170410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9953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Completing Property Tax Reimbursement (PTR) Application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330033"/>
                </a:solidFill>
              </a:rPr>
              <a:t>NJ PTR Application Instructions</a:t>
            </a:r>
          </a:p>
          <a:p>
            <a:endParaRPr lang="en-US" altLang="en-US" dirty="0">
              <a:solidFill>
                <a:srgbClr val="330033"/>
              </a:solidFill>
            </a:endParaRPr>
          </a:p>
          <a:p>
            <a:r>
              <a:rPr lang="en-US" altLang="en-US" dirty="0">
                <a:solidFill>
                  <a:srgbClr val="330033"/>
                </a:solidFill>
              </a:rPr>
              <a:t>aka Senior Freeze</a:t>
            </a:r>
            <a:endParaRPr lang="en-US" altLang="en-US" dirty="0">
              <a:solidFill>
                <a:srgbClr val="7030A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906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0543" y="1559257"/>
            <a:ext cx="8077200" cy="47244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 Net Rental Income</a:t>
            </a:r>
          </a:p>
          <a:p>
            <a:pPr lvl="1"/>
            <a:r>
              <a:rPr lang="en-US" dirty="0"/>
              <a:t> Net Profits from Business </a:t>
            </a:r>
          </a:p>
          <a:p>
            <a:pPr lvl="1"/>
            <a:r>
              <a:rPr lang="en-US" dirty="0"/>
              <a:t> Net Distributive Share of Partnership Income &amp; Pro Rata Share of S Corporation Income (</a:t>
            </a:r>
            <a:r>
              <a:rPr lang="en-US" dirty="0">
                <a:solidFill>
                  <a:srgbClr val="FF0000"/>
                </a:solidFill>
              </a:rPr>
              <a:t>out of scope</a:t>
            </a:r>
            <a:r>
              <a:rPr lang="en-US" dirty="0"/>
              <a:t> for us)</a:t>
            </a:r>
          </a:p>
          <a:p>
            <a:pPr lvl="1"/>
            <a:r>
              <a:rPr lang="en-US" dirty="0"/>
              <a:t> Support Payments received</a:t>
            </a:r>
          </a:p>
          <a:p>
            <a:pPr lvl="2"/>
            <a:r>
              <a:rPr lang="en-US" dirty="0"/>
              <a:t>Does NOT include child support</a:t>
            </a:r>
          </a:p>
          <a:p>
            <a:pPr lvl="1"/>
            <a:r>
              <a:rPr lang="en-US" dirty="0"/>
              <a:t> Inheritances</a:t>
            </a:r>
          </a:p>
          <a:p>
            <a:pPr lvl="1"/>
            <a:r>
              <a:rPr lang="en-US" dirty="0"/>
              <a:t> Royalties</a:t>
            </a:r>
          </a:p>
          <a:p>
            <a:pPr lvl="1"/>
            <a:r>
              <a:rPr lang="en-US" dirty="0"/>
              <a:t> Fair Market Value of Prizes and Awards</a:t>
            </a:r>
          </a:p>
          <a:p>
            <a:pPr lvl="1"/>
            <a:r>
              <a:rPr lang="en-US" dirty="0"/>
              <a:t> Net Gambling and Lottery Winnings (including NJ Lottery)</a:t>
            </a:r>
          </a:p>
          <a:p>
            <a:pPr lvl="2"/>
            <a:r>
              <a:rPr lang="en-US" dirty="0"/>
              <a:t> Gambling losses can be subtracted up to the amount of winnings</a:t>
            </a:r>
          </a:p>
          <a:p>
            <a:pPr lvl="1"/>
            <a:r>
              <a:rPr lang="en-US" dirty="0"/>
              <a:t> Bequests and Death Benefits</a:t>
            </a:r>
          </a:p>
          <a:p>
            <a:pPr lvl="1"/>
            <a:r>
              <a:rPr lang="en-US" dirty="0"/>
              <a:t> Gross Pension and Retirement Benefits (minus taxpayer contributions)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370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Where to Obtain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PTR income data is obtained from Federal tax return, NJ tax return, and directly from applicant</a:t>
            </a:r>
          </a:p>
          <a:p>
            <a:r>
              <a:rPr lang="en-US" dirty="0"/>
              <a:t> Can use TaxPre4Free.org link to “NJ PTR Income Categories Tool” to calculate PTR income </a:t>
            </a:r>
          </a:p>
          <a:p>
            <a:pPr lvl="1"/>
            <a:r>
              <a:rPr lang="en-US" dirty="0"/>
              <a:t> Help for each income line specifies where to obtain data</a:t>
            </a:r>
          </a:p>
          <a:p>
            <a:pPr lvl="1"/>
            <a:r>
              <a:rPr lang="en-US" dirty="0"/>
              <a:t> Once data is entered into tool, it will calculate whether applicant meets income eligibility limits</a:t>
            </a:r>
          </a:p>
          <a:p>
            <a:pPr lvl="1"/>
            <a:r>
              <a:rPr lang="en-US" dirty="0"/>
              <a:t> If eligible, copy Income Worksheet data exactly onto income page(s) of application</a:t>
            </a:r>
          </a:p>
          <a:p>
            <a:r>
              <a:rPr lang="en-US" dirty="0"/>
              <a:t> Same data can be found in “PTR Income Worksheet Sources” document on TaxPrep4Free.org if manual preparation directly on application is preferred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8075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Reporting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0345" t="1094" r="32548" b="28647"/>
          <a:stretch/>
        </p:blipFill>
        <p:spPr>
          <a:xfrm>
            <a:off x="609600" y="1638300"/>
            <a:ext cx="6896100" cy="431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05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000" dirty="0"/>
              <a:t>Fill in information regarding: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Homeowner/Mobile home ownership</a:t>
            </a:r>
          </a:p>
          <a:p>
            <a:pPr lvl="1"/>
            <a:r>
              <a:rPr lang="en-US" sz="2600" dirty="0"/>
              <a:t> Block and lot # of principal residence (on property tax bill or green tax postcard)</a:t>
            </a:r>
          </a:p>
          <a:p>
            <a:pPr lvl="1"/>
            <a:r>
              <a:rPr lang="en-US" sz="2600" dirty="0"/>
              <a:t> Shared ownership of principal residence with someone other than spouse</a:t>
            </a:r>
          </a:p>
          <a:p>
            <a:pPr lvl="2"/>
            <a:r>
              <a:rPr lang="en-US" sz="2600" dirty="0"/>
              <a:t> </a:t>
            </a:r>
            <a:r>
              <a:rPr lang="en-US" sz="2400" dirty="0"/>
              <a:t>Reimbursement amount will be pro-rated based on ownership percentage</a:t>
            </a:r>
          </a:p>
          <a:p>
            <a:pPr lvl="1"/>
            <a:r>
              <a:rPr lang="en-US" sz="2600" dirty="0"/>
              <a:t> Principal residence consisting of more than one unit</a:t>
            </a:r>
          </a:p>
          <a:p>
            <a:pPr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550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612900"/>
            <a:ext cx="76454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317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Calculate PTR reimbursement amount:</a:t>
            </a:r>
          </a:p>
          <a:p>
            <a:pPr lvl="1"/>
            <a:r>
              <a:rPr lang="en-US" dirty="0"/>
              <a:t> Enter prior year (current year – 1) property taxes due and paid on principal residence</a:t>
            </a:r>
          </a:p>
          <a:p>
            <a:pPr lvl="2"/>
            <a:r>
              <a:rPr lang="en-US" dirty="0"/>
              <a:t> Obtained from tax collector form, amount in square box.  If applicant has not gone to tax collector, do not enter.  Tell applicant to enter after tax collector has certified amount </a:t>
            </a:r>
          </a:p>
          <a:p>
            <a:pPr lvl="1"/>
            <a:r>
              <a:rPr lang="en-US" dirty="0"/>
              <a:t> Enter base year property taxes due and paid on principal  residence (earliest year in program)</a:t>
            </a:r>
          </a:p>
          <a:p>
            <a:pPr lvl="2"/>
            <a:r>
              <a:rPr lang="en-US" dirty="0"/>
              <a:t> For PTR-1 filers, this is current year – 2 amount reported on this application (from tax collector form, square box)</a:t>
            </a:r>
          </a:p>
          <a:p>
            <a:pPr lvl="2"/>
            <a:r>
              <a:rPr lang="en-US" dirty="0"/>
              <a:t> For PTR-2 filers, base year taxes are pre-printed</a:t>
            </a:r>
          </a:p>
          <a:p>
            <a:pPr lvl="1"/>
            <a:r>
              <a:rPr lang="en-US" dirty="0"/>
              <a:t> Difference between two amounts equals PTR reimbursement amount</a:t>
            </a:r>
          </a:p>
          <a:p>
            <a:pPr lvl="2"/>
            <a:r>
              <a:rPr lang="en-US" dirty="0"/>
              <a:t> If difference is zero or less (i.e. – property taxes have decreased to less than base year), applicant is not eligible for PTR.  Do not file application this year – wait a year and file a PTR-1 to get the better base year amount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78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549400"/>
            <a:ext cx="73787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0985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 Deceased Resident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132"/>
                </a:solidFill>
              </a:rPr>
              <a:t> If a person met all eligibility requirements for PTR, but died before filing application, application can be filed by surviving spouse or personal representative</a:t>
            </a:r>
          </a:p>
          <a:p>
            <a:r>
              <a:rPr lang="en-US" dirty="0">
                <a:solidFill>
                  <a:srgbClr val="001132"/>
                </a:solidFill>
              </a:rPr>
              <a:t> See specific instructions in application booklet for how to complete name and address fields, marital status question, and signature lines in this situation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2753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All PTR applications must be quality reviewed</a:t>
            </a:r>
          </a:p>
          <a:p>
            <a:r>
              <a:rPr lang="en-US" dirty="0">
                <a:solidFill>
                  <a:srgbClr val="001132"/>
                </a:solidFill>
              </a:rPr>
              <a:t> Applicant and spouse must sign and date application in ink</a:t>
            </a:r>
          </a:p>
          <a:p>
            <a:r>
              <a:rPr lang="en-US" dirty="0">
                <a:solidFill>
                  <a:srgbClr val="001132"/>
                </a:solidFill>
              </a:rPr>
              <a:t> Make copy of completed documents or remind applicants to do so for their records</a:t>
            </a:r>
          </a:p>
          <a:p>
            <a:r>
              <a:rPr lang="en-US" dirty="0">
                <a:solidFill>
                  <a:srgbClr val="001132"/>
                </a:solidFill>
              </a:rPr>
              <a:t> Application and required documentation should be mailed by applicant in envelope that comes with application booklet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All filers must send proof of property taxes due and paid (Forms PTR-1A or 2A, PTR-1B or 2B)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PTR-1 filers must send proof of age or disability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1110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701800"/>
            <a:ext cx="7378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177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PTR-1  – First Year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The first time an eligible Taxpayer applies for PTR,  required forms collect information for prior 2 years </a:t>
            </a:r>
          </a:p>
          <a:p>
            <a:pPr lvl="1"/>
            <a:r>
              <a:rPr lang="en-US" altLang="en-US" dirty="0"/>
              <a:t>Form  PTR-1 – Application form</a:t>
            </a:r>
          </a:p>
          <a:p>
            <a:pPr lvl="1"/>
            <a:r>
              <a:rPr lang="en-US" altLang="en-US" dirty="0"/>
              <a:t>Form PTR-1A – Completed by tax office to verify property taxes paid for prior two years (must include tax collector stamp)  - must be submitted with application if homeowner</a:t>
            </a:r>
          </a:p>
          <a:p>
            <a:pPr lvl="2"/>
            <a:r>
              <a:rPr lang="en-US" altLang="en-US" dirty="0"/>
              <a:t>Part I completed by applicant</a:t>
            </a:r>
          </a:p>
          <a:p>
            <a:pPr lvl="2"/>
            <a:r>
              <a:rPr lang="en-US" altLang="en-US" dirty="0"/>
              <a:t>Part II completed by tax collector</a:t>
            </a:r>
          </a:p>
          <a:p>
            <a:pPr lvl="1"/>
            <a:r>
              <a:rPr lang="en-US" altLang="en-US" dirty="0"/>
              <a:t>Form  PTR 1B  -  Used to verify mobile home park site fees paid for prior two years – must be submitted with application if mobile home owner</a:t>
            </a:r>
          </a:p>
          <a:p>
            <a:pPr lvl="2"/>
            <a:r>
              <a:rPr lang="en-US" altLang="en-US" dirty="0"/>
              <a:t>Parts I and III completed by applicant</a:t>
            </a:r>
          </a:p>
          <a:p>
            <a:pPr lvl="2"/>
            <a:r>
              <a:rPr lang="en-US" altLang="en-US" dirty="0"/>
              <a:t>Part II completed by mobile home park owner or manager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9639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 Reimbursement (PTR) –  Eligibility</a:t>
            </a:r>
          </a:p>
        </p:txBody>
      </p:sp>
      <p:sp>
        <p:nvSpPr>
          <p:cNvPr id="3645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Income limits are set at an estimated level for application. Limits are frequently lowered once NJ budget is finalized by July 1</a:t>
            </a:r>
          </a:p>
          <a:p>
            <a:r>
              <a:rPr lang="en-US" altLang="en-US" dirty="0"/>
              <a:t> Income limits are same for single and married (since 2007) </a:t>
            </a:r>
          </a:p>
          <a:p>
            <a:r>
              <a:rPr lang="en-US" altLang="en-US" dirty="0"/>
              <a:t> If taxpayer’s income is between finalized limit &amp; original estimated limit, should still apply.  Will not receive check for that year, but </a:t>
            </a:r>
            <a:r>
              <a:rPr lang="en-US" dirty="0"/>
              <a:t>can establish/maintain base year for future reimbursements &amp; ensure receiving PTR-2 application for following year</a:t>
            </a:r>
            <a:endParaRPr lang="en-US" alt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984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PTR-2  – Subsequent Years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Once accepted in the PTR program, each year taxpayer must submit forms which validate the taxpayer remains eligible to stay in the program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Forms used for subsequent years in PTR program - Collects data for prior year only </a:t>
            </a:r>
          </a:p>
          <a:p>
            <a:pPr lvl="1"/>
            <a:r>
              <a:rPr lang="en-US" altLang="en-US" dirty="0"/>
              <a:t> Form PTR-2 - Application form sent to applicant in mail with certain information already pre-printed on form</a:t>
            </a:r>
          </a:p>
          <a:p>
            <a:pPr lvl="1"/>
            <a:r>
              <a:rPr lang="en-US" altLang="en-US" dirty="0"/>
              <a:t> Form PTR-2a – Completed by tax office to verify property taxes paid for prior year (must include tax collector stamp)</a:t>
            </a:r>
          </a:p>
          <a:p>
            <a:pPr lvl="2"/>
            <a:r>
              <a:rPr lang="en-US" altLang="en-US" dirty="0"/>
              <a:t> Part  I completed by applicant</a:t>
            </a:r>
          </a:p>
          <a:p>
            <a:pPr lvl="2"/>
            <a:r>
              <a:rPr lang="en-US" altLang="en-US" dirty="0"/>
              <a:t> Part II completed by tax collector</a:t>
            </a:r>
          </a:p>
          <a:p>
            <a:pPr lvl="1"/>
            <a:r>
              <a:rPr lang="en-US" altLang="en-US" dirty="0"/>
              <a:t> Form  PTR 2B – Used to verify mobile home park site fees paid for prior year</a:t>
            </a:r>
          </a:p>
          <a:p>
            <a:pPr lvl="2"/>
            <a:r>
              <a:rPr lang="en-US" altLang="en-US" dirty="0"/>
              <a:t> Parts I and III completed by applicant</a:t>
            </a:r>
          </a:p>
          <a:p>
            <a:pPr lvl="2"/>
            <a:r>
              <a:rPr lang="en-US" altLang="en-US" dirty="0"/>
              <a:t> Part II completed by mobile home park owner or manager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302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Before PTR Application is Started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 Tax return should be completed before PTR application (needed for income figures)</a:t>
            </a:r>
          </a:p>
          <a:p>
            <a:r>
              <a:rPr lang="en-US" sz="2600" dirty="0"/>
              <a:t> PTR applications not usually mailed out until mid-February</a:t>
            </a:r>
          </a:p>
          <a:p>
            <a:pPr lvl="1"/>
            <a:r>
              <a:rPr lang="en-US" dirty="0"/>
              <a:t> </a:t>
            </a:r>
            <a:r>
              <a:rPr lang="en-US" sz="2400" dirty="0"/>
              <a:t>If tax return completed earlier, taxpayer may have to return to site for help with PTR application</a:t>
            </a:r>
          </a:p>
          <a:p>
            <a:r>
              <a:rPr lang="en-US" dirty="0"/>
              <a:t> </a:t>
            </a:r>
            <a:r>
              <a:rPr lang="en-US" sz="2600" dirty="0"/>
              <a:t>In most municipalities, taxpayer should first go to local tax office for completion &amp; certification of property tax info on Form PTR-1A or PTR-2A.  Mobile home owners should have mobile home park owner/manager complete Form PTR-1b/PTR-2b instead.  Then taxpayer should come in for income tax return preparation</a:t>
            </a:r>
          </a:p>
          <a:p>
            <a:pPr lvl="1"/>
            <a:r>
              <a:rPr lang="en-US" sz="2400" dirty="0"/>
              <a:t>By completing PTR-1A/2A first, the counselor will have verified property tax amounts to use in the Property Taxes section of the application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951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PTR-1 filers must provide all this data for the prior two years (current year – 1 and current year – 2).  PTR-2 filers must provide prior year data (current year – 1)</a:t>
            </a:r>
          </a:p>
          <a:p>
            <a:r>
              <a:rPr lang="en-US" dirty="0"/>
              <a:t> Basic Applicant information (name, address, Social Security number, municipality code)</a:t>
            </a:r>
          </a:p>
          <a:p>
            <a:pPr lvl="1"/>
            <a:r>
              <a:rPr lang="en-US" dirty="0"/>
              <a:t> PTR-2 will have some of this info pre-printed</a:t>
            </a:r>
          </a:p>
          <a:p>
            <a:r>
              <a:rPr lang="en-US" dirty="0"/>
              <a:t> Marital/Civil Union Status – fill in oval(s) to indicate status on December 31</a:t>
            </a:r>
          </a:p>
          <a:p>
            <a:r>
              <a:rPr lang="en-US" dirty="0"/>
              <a:t> Age/Disability Status – fill in oval(s) to indicate status as of December 31</a:t>
            </a:r>
          </a:p>
          <a:p>
            <a:r>
              <a:rPr lang="en-US" dirty="0"/>
              <a:t> Residency Requirements – fill in oval(s) to answer residency questions as of December 31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1332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PTR-1 filers must include proof of age or disability with application</a:t>
            </a:r>
          </a:p>
          <a:p>
            <a:pPr lvl="1"/>
            <a:r>
              <a:rPr lang="en-US" dirty="0"/>
              <a:t> Age – copy of birth certificate, driver’s license, church records (baptismal certificate)</a:t>
            </a:r>
          </a:p>
          <a:p>
            <a:pPr lvl="1"/>
            <a:r>
              <a:rPr lang="en-US" dirty="0"/>
              <a:t> Disability – copy of Social Security Award letter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52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670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9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76600" y="6019800"/>
            <a:ext cx="3086100" cy="301625"/>
          </a:xfrm>
        </p:spPr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765300"/>
            <a:ext cx="7672387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442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 PTR-1 filers must provide income data for the prior two years (current year – 1 and current year – 2).  PTR-2 filers must provide prior year income only (current year – 1)</a:t>
            </a:r>
          </a:p>
          <a:p>
            <a:r>
              <a:rPr lang="en-US" altLang="en-US" sz="3400" dirty="0"/>
              <a:t> PTR eligibility income calculation includes all money coming into household, with a few exceptions.  (Some income items reported on PTR, but not reported on NJ tax return)</a:t>
            </a:r>
          </a:p>
          <a:p>
            <a:pPr lvl="1"/>
            <a:r>
              <a:rPr lang="en-US" sz="3100" dirty="0"/>
              <a:t> All Social Security (not just taxable amount) – includes Medicare premiums</a:t>
            </a:r>
          </a:p>
          <a:p>
            <a:pPr lvl="1"/>
            <a:r>
              <a:rPr lang="en-US" sz="3100" dirty="0"/>
              <a:t> Salaries and Wages</a:t>
            </a:r>
          </a:p>
          <a:p>
            <a:pPr lvl="1"/>
            <a:r>
              <a:rPr lang="en-US" sz="3100" dirty="0"/>
              <a:t> Bonuses, commissions and fees</a:t>
            </a:r>
          </a:p>
          <a:p>
            <a:pPr lvl="1"/>
            <a:r>
              <a:rPr lang="en-US" sz="3100" dirty="0"/>
              <a:t> Unemployment</a:t>
            </a:r>
          </a:p>
          <a:p>
            <a:pPr lvl="1"/>
            <a:r>
              <a:rPr lang="en-US" sz="3100" dirty="0"/>
              <a:t> Disability benefits,  whether public or private</a:t>
            </a:r>
          </a:p>
          <a:p>
            <a:pPr lvl="1"/>
            <a:r>
              <a:rPr lang="en-US" sz="3100" dirty="0"/>
              <a:t> Interest (both taxable and tax-exempt)</a:t>
            </a:r>
          </a:p>
          <a:p>
            <a:pPr lvl="1"/>
            <a:r>
              <a:rPr lang="en-US" sz="3100" dirty="0"/>
              <a:t> Dividends</a:t>
            </a:r>
          </a:p>
          <a:p>
            <a:pPr lvl="1"/>
            <a:r>
              <a:rPr lang="en-US" sz="3100" dirty="0"/>
              <a:t> Net Capital Gains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158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1805</Words>
  <Application>Microsoft Office PowerPoint</Application>
  <PresentationFormat>On-screen Show (4:3)</PresentationFormat>
  <Paragraphs>242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Verdana</vt:lpstr>
      <vt:lpstr>Wingdings</vt:lpstr>
      <vt:lpstr>NJ Template 06</vt:lpstr>
      <vt:lpstr> Completing Property Tax Reimbursement (PTR) Application</vt:lpstr>
      <vt:lpstr>PTR Application Forms Associated with PTR-1  – First Year</vt:lpstr>
      <vt:lpstr>PTR Application Forms Associated with PTR-2  – Subsequent Years</vt:lpstr>
      <vt:lpstr>Before PTR Application is Started</vt:lpstr>
      <vt:lpstr>Basic Applicant Information &amp; Eligibility Questions (Page 1)</vt:lpstr>
      <vt:lpstr>Basic Applicant Information &amp; Eligibility Questions (Page 1)</vt:lpstr>
      <vt:lpstr>Basic Application Information &amp; Eligibility Questions (Page 1)</vt:lpstr>
      <vt:lpstr>Basic Application Information &amp; Eligibility Questions (Page 1)</vt:lpstr>
      <vt:lpstr>Income Reporting – What to Include</vt:lpstr>
      <vt:lpstr>Income Reporting – What to Include</vt:lpstr>
      <vt:lpstr>Income Reporting – Where to Obtain Data</vt:lpstr>
      <vt:lpstr>Income Reporting</vt:lpstr>
      <vt:lpstr>Principal Residence Information – Last Page</vt:lpstr>
      <vt:lpstr>Principal Residence Information – Last Page</vt:lpstr>
      <vt:lpstr>Property Taxes Information – Last Page</vt:lpstr>
      <vt:lpstr>Property Taxes Information – Last Page</vt:lpstr>
      <vt:lpstr>PTR Application for Deceased Resident</vt:lpstr>
      <vt:lpstr>Completing the PTR Application</vt:lpstr>
      <vt:lpstr>Completing the PTR Application</vt:lpstr>
      <vt:lpstr>Property Tax Reimbursement (PTR) –  Eligibility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2017-11-15T04:33:09Z</dcterms:modified>
</cp:coreProperties>
</file>